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PT Sans Narrow" panose="020B0604020202020204" pitchFamily="3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luc Birol" userId="334cec97a9185d12" providerId="LiveId" clId="{3982BF63-3B7D-467A-8C28-A6E66E7798F4}"/>
    <pc:docChg chg="modSld">
      <pc:chgData name="Uluc Birol" userId="334cec97a9185d12" providerId="LiveId" clId="{3982BF63-3B7D-467A-8C28-A6E66E7798F4}" dt="2021-11-30T17:40:05.196" v="0" actId="122"/>
      <pc:docMkLst>
        <pc:docMk/>
      </pc:docMkLst>
      <pc:sldChg chg="modSp mod">
        <pc:chgData name="Uluc Birol" userId="334cec97a9185d12" providerId="LiveId" clId="{3982BF63-3B7D-467A-8C28-A6E66E7798F4}" dt="2021-11-30T17:40:05.196" v="0" actId="122"/>
        <pc:sldMkLst>
          <pc:docMk/>
          <pc:sldMk cId="0" sldId="274"/>
        </pc:sldMkLst>
        <pc:spChg chg="mod">
          <ac:chgData name="Uluc Birol" userId="334cec97a9185d12" providerId="LiveId" clId="{3982BF63-3B7D-467A-8C28-A6E66E7798F4}" dt="2021-11-30T17:40:05.196" v="0" actId="122"/>
          <ac:spMkLst>
            <pc:docMk/>
            <pc:sldMk cId="0" sldId="274"/>
            <ac:spMk id="196" creationId="{00000000-0000-0000-0000-00000000000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2c887074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2c887074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4931324d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4931324d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4931324d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4931324d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4931324d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4931324d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501dea98a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501dea98a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Hareem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501dea98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501dea98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01dea98a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501dea98a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501dea98a_3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501dea98a_3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Steven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43c0294a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43c0294a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4931324d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4931324db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4c1dea8a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4c1dea8a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Luke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43c0294a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43c0294a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4c1dea8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4c1dea8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4c1dea8a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4c1dea8a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4c1dea8a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4c1dea8a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Luke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501dea98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501dea98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goutam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501dea98a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501dea98a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goutam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449bd2d5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449bd2d5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2c887074c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2c887074c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kyla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itivelyosceola.com/disney-world-hirng-3500/" TargetMode="External"/><Relationship Id="rId7" Type="http://schemas.openxmlformats.org/officeDocument/2006/relationships/hyperlink" Target="https://handymanguides.com/tips/phillips-screwdriver-history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oogle.com/url?sa=i&amp;url=https%3A%2F%2Fwww.disneyinstitute.com%2Fblog%2Fnew-year-new-skills-reach-your-2021-professional-goals-with-courses-from-49%2F&amp;psig=AOvVaw3jbn5qPr2MiBvjQAfaH_nR&amp;ust=1638087331914000&amp;source=images&amp;cd=vfe&amp;ved=0CAsQjRxqFwoTCLC3iNHkt_QCFQAAAAAdAAAAABAD" TargetMode="External"/><Relationship Id="rId5" Type="http://schemas.openxmlformats.org/officeDocument/2006/relationships/hyperlink" Target="https://www.google.com/url?sa=i&amp;url=http%3A%2F%2Fdoctordisney.com%2F2014%2F04%2F22%2F10-things-disney-attractions-disney-cast-members-dont-want-you-to-know%2F&amp;psig=AOvVaw3Q1uKvj1NvVrOfUp6somR8&amp;ust=1638087550303000&amp;source=images&amp;cd=vfe&amp;ved=0CAsQjRxqFwoTCPjMuLnlt_QCFQAAAAAdAAAAABAD" TargetMode="External"/><Relationship Id="rId4" Type="http://schemas.openxmlformats.org/officeDocument/2006/relationships/hyperlink" Target="https://www.google.com/url?sa=i&amp;url=https%3A%2F%2Fwww.positivelyosceola.com%2Fdisney-world-hirng-3500%2F&amp;psig=AOvVaw2ATa9nJLocBAWBOKJlNnqB&amp;ust=1638085729607000&amp;source=images&amp;cd=vfe&amp;ved=0CAsQjRxqFwoTCMCV_tbet_QCFQAAAAAdAAAAABAZ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ofwalt.com/a-legacy-of-leaders-disney-ceos-through-the-years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thedailybeast.com/going-10-rounds-with-top-bartender-joaquin-simo" TargetMode="External"/><Relationship Id="rId5" Type="http://schemas.openxmlformats.org/officeDocument/2006/relationships/hyperlink" Target="https://www.inc.com/janine-popick/5-critical-reasons-to-cross-train-your-employees.html" TargetMode="External"/><Relationship Id="rId4" Type="http://schemas.openxmlformats.org/officeDocument/2006/relationships/hyperlink" Target="https://www.gobankingrates.com/money/jobs/secrets-of-disneyland-employee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9uDJLInWadUFxVHzx1SJ3lu2j4sl9U_/vi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63" y="29151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5200" dirty="0"/>
              <a:t>The Walt Disney Company</a:t>
            </a:r>
            <a:endParaRPr sz="5200" dirty="0"/>
          </a:p>
        </p:txBody>
      </p:sp>
      <p:sp>
        <p:nvSpPr>
          <p:cNvPr id="67" name="Google Shape;67;p13"/>
          <p:cNvSpPr txBox="1"/>
          <p:nvPr/>
        </p:nvSpPr>
        <p:spPr>
          <a:xfrm flipH="1">
            <a:off x="2104875" y="4324075"/>
            <a:ext cx="4935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latin typeface="Open Sans"/>
                <a:ea typeface="Open Sans"/>
                <a:cs typeface="Open Sans"/>
                <a:sym typeface="Open Sans"/>
              </a:rPr>
              <a:t>Kyla | Hareem | Steven | Luke | Goutam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5787" y="1250100"/>
            <a:ext cx="1832426" cy="18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4217100" y="482900"/>
            <a:ext cx="4926900" cy="44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900"/>
              <a:t>In order for conflict to be constructive and not counterproductive, the work environment must be a safe place for employees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900"/>
              <a:t>This environment must be properly maintained by those in leadership positions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CA" sz="1900"/>
              <a:t>Team members are encouraged to share their thoughts and express opinions with each other and management</a:t>
            </a:r>
            <a:endParaRPr sz="1900"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82888"/>
            <a:ext cx="4064701" cy="41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11700" y="2715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Leadership and Employee Training Programs</a:t>
            </a: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569750" y="1630100"/>
            <a:ext cx="261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805625" y="3663850"/>
            <a:ext cx="17091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Professional Development Training Course</a:t>
            </a:r>
            <a:endParaRPr sz="16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3521325" y="2737925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3655850" y="3663850"/>
            <a:ext cx="15273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Employee Engagement Training</a:t>
            </a:r>
            <a:endParaRPr sz="16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6479575" y="3773500"/>
            <a:ext cx="1796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Cross-Training </a:t>
            </a:r>
            <a:endParaRPr sz="16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63" y="1672663"/>
            <a:ext cx="2348625" cy="179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248" y="1285500"/>
            <a:ext cx="1594175" cy="22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72175" y="1767971"/>
            <a:ext cx="2611200" cy="1762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84625" y="321525"/>
            <a:ext cx="43017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CA" sz="2006"/>
              <a:t>Professional Development Training Course</a:t>
            </a:r>
            <a:endParaRPr sz="2006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1028925"/>
            <a:ext cx="4175100" cy="13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Employee-to-Employee care </a:t>
            </a:r>
            <a:endParaRPr sz="1337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Creating healthy relationships increases team effectiveness</a:t>
            </a:r>
            <a:endParaRPr sz="1337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353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38"/>
              <a:buFont typeface="Cambria"/>
              <a:buChar char="●"/>
            </a:pPr>
            <a:r>
              <a:rPr lang="en-CA" sz="1337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Home-like environment in the workplace to achieve higher productivity</a:t>
            </a:r>
            <a:endParaRPr sz="1337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384625" y="2907950"/>
            <a:ext cx="4175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Disney’s Approach to Employee Engagement </a:t>
            </a:r>
            <a:endParaRPr sz="2000"/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3601050"/>
            <a:ext cx="39708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●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It increases the overall productivity of the company. </a:t>
            </a:r>
            <a:endParaRPr sz="13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●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Sufficient training ensures more opportunities and improve communication skills </a:t>
            </a:r>
            <a:endParaRPr sz="13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900" y="1376813"/>
            <a:ext cx="4248648" cy="23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358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Cross-Training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311700" y="1194900"/>
            <a:ext cx="4260300" cy="3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Cross training at disney is mandatory for all team members</a:t>
            </a:r>
            <a:endParaRPr sz="15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Employees are appointed to different tasks everyday and are moved around the company to broaden their skills set and support their career growth.</a:t>
            </a:r>
            <a:endParaRPr sz="15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500"/>
              <a:buFont typeface="Cambria"/>
              <a:buChar char="●"/>
            </a:pPr>
            <a:r>
              <a:rPr lang="en-CA" sz="15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Cross training at Disney sets them apart from  other companies because there isn’t much employee interaction</a:t>
            </a:r>
            <a:endParaRPr sz="15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30000"/>
            <a:ext cx="4419600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311700" y="2472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Key advantages of Cross-training</a:t>
            </a:r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311700" y="954600"/>
            <a:ext cx="8520600" cy="3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 prevents Boredom</a:t>
            </a:r>
            <a:endParaRPr sz="17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Job rotation happens frequently on every level, and in some cases, every hour. </a:t>
            </a:r>
            <a:endParaRPr sz="13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Assigned to eight different roles, overlooking other cast members and guest experiences from every angle of the location. </a:t>
            </a:r>
            <a:endParaRPr sz="1300" b="1">
              <a:solidFill>
                <a:srgbClr val="222222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Explore their options</a:t>
            </a:r>
            <a:endParaRPr sz="17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Multiple opportunities to explore their options and find their passion.</a:t>
            </a:r>
            <a:endParaRPr sz="13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Utilise their individual talents to improve the overall productivity and success of the company. </a:t>
            </a:r>
            <a:endParaRPr sz="13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Cambria"/>
              <a:buChar char="○"/>
            </a:pPr>
            <a:r>
              <a:rPr lang="en-CA" sz="13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No competition between employees for positions.</a:t>
            </a:r>
            <a:endParaRPr sz="1300" b="1">
              <a:solidFill>
                <a:srgbClr val="222222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700"/>
              <a:buChar char="●"/>
            </a:pPr>
            <a:r>
              <a:rPr lang="en-CA" sz="17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Improve workplace Culture</a:t>
            </a:r>
            <a:endParaRPr sz="1700" b="1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4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Opportunity to learn and grow under different supervisors</a:t>
            </a:r>
            <a:endParaRPr sz="14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4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Bring their previous insights to the next role</a:t>
            </a:r>
            <a:endParaRPr sz="1400">
              <a:solidFill>
                <a:srgbClr val="22222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ambria"/>
              <a:buChar char="○"/>
            </a:pPr>
            <a:r>
              <a:rPr lang="en-CA" sz="1400">
                <a:solidFill>
                  <a:srgbClr val="222222"/>
                </a:solidFill>
                <a:latin typeface="Cambria"/>
                <a:ea typeface="Cambria"/>
                <a:cs typeface="Cambria"/>
                <a:sym typeface="Cambria"/>
              </a:rPr>
              <a:t>Encourages the growth of individual employees as well as the company as a whole.</a:t>
            </a:r>
            <a:endParaRPr sz="1700" b="1">
              <a:solidFill>
                <a:srgbClr val="222222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Disney Structure</a:t>
            </a:r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Multidivisional (M-form) organizational structure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Type Segments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Parks &amp; Resorts, Studio Entertainment, Consumer Products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Functional Groups Divisions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Finance, Communications, Legal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Geographic Divisions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North America, Europe, Asia Pacific, Latin America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625" y="686273"/>
            <a:ext cx="3230676" cy="389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Bob Iger</a:t>
            </a:r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CEO from 2005 to 2020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Acquired Pixar, Marvel, Lucasfilm, 21st Century Fox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Hong Kong and Shanghai Disneyland's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Disney +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3.3 Billion 2006 to 11 Billion 2019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3">
            <a:alphaModFix/>
          </a:blip>
          <a:srcRect l="-1740" t="-4460" r="1740" b="4460"/>
          <a:stretch/>
        </p:blipFill>
        <p:spPr>
          <a:xfrm>
            <a:off x="6389545" y="1029825"/>
            <a:ext cx="2442755" cy="33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Leadership Qualities/Principles of Bob Iger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9 principles of leadership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Optimism.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Courage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Decisiveness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Curiosity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Fairness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Authenticity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Relentless Pursuit of Perfection.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CA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100" b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(Iger, p.22-23) </a:t>
            </a:r>
            <a:r>
              <a:rPr lang="en-CA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(Iger &amp; MasterClass, 2021)</a:t>
            </a:r>
            <a:endParaRPr sz="1100" b="1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775" y="1130875"/>
            <a:ext cx="4067525" cy="35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body" idx="1"/>
          </p:nvPr>
        </p:nvSpPr>
        <p:spPr>
          <a:xfrm>
            <a:off x="138775" y="1075550"/>
            <a:ext cx="8693400" cy="36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Florida Theme Parks. (2018a, April 23).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CAST MEMBERS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https://www.positivelyosceola.com/disney-world-hirng-3500/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Central Florida Theme Parks. (2018b, April 23).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Walt Disney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Cast Members.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https://www.google.com/url?sa=i&amp;url=https%3A%2F%2Fwww.positivelyosceola.com%2Fdisney-world-hirng-3500%2F&amp;psig=AOvVaw2ATa9nJLocBAWBOKJlNnqB&amp;ust=1638085729607000&amp;source=images&amp;cd=vfe&amp;ved=0CAsQjRxqFwoTCMCV_tbet_QCFQAAAAAdAAAAABAZ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Attractions Cast Members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(2014, April 22). [Photo]. Doctor Disney.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google.com/url?sa=i&amp;url=http%3A%2F%2Fdoctordisney.com%2F2014%2F04%2F22%2F10-things-disney-attractions-disney-cast-members-dont-want-you-to-know%2F&amp;psig=AOvVaw3Q1uKvj1NvVrOfUp6somR8&amp;ust=1638087550303000&amp;source=images&amp;cd=vfe&amp;ved=0CAsQjRxqFwoTCPjMuLnlt_QCFQAAAAAdAAAAABAD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Institute Team. (2020, December 14). </a:t>
            </a:r>
            <a:r>
              <a:rPr lang="en-CA" sz="85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Course</a:t>
            </a:r>
            <a:r>
              <a:rPr lang="en-CA" sz="8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Disney Institute Blog. </a:t>
            </a:r>
            <a:r>
              <a:rPr lang="en-CA" sz="85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google.com/url?sa=i&amp;url=https%3A%2F%2Fwww.disneyinstitute.com%2Fblog%2Fnew-year-new-skills-reach-your-2021-professional-goals-with-courses-from-49%2F&amp;psig=AOvVaw3jbn5qPr2MiBvjQAfaH_nR&amp;ust=1638087331914000&amp;source=images&amp;cd=vfe&amp;ved=0CAsQjRxqFwoTCLC3iNHkt_QCFQAAAAAdAAAAABAD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Harris, W. (2020, January 27). </a:t>
            </a:r>
            <a:r>
              <a:rPr lang="en-CA" sz="850" i="1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Why is it Called a Phillips Screwdriver?</a:t>
            </a:r>
            <a:r>
              <a:rPr lang="en-CA" sz="85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Handyman Guides. </a:t>
            </a:r>
            <a:r>
              <a:rPr lang="en-CA" sz="850" u="sng" dirty="0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/>
              </a:rPr>
              <a:t>https://handymanguides.com/tips/phillips-screwdriver-history/</a:t>
            </a: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225175" y="1773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References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body" idx="1"/>
          </p:nvPr>
        </p:nvSpPr>
        <p:spPr>
          <a:xfrm>
            <a:off x="311700" y="199500"/>
            <a:ext cx="8520600" cy="43695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rmAutofit/>
          </a:bodyPr>
          <a:lstStyle/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Leibacher, H. (2020, March 5).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 CEOS THROUGH THE YEARS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World of Walt.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https://www.google.com/url?sa=i&amp;url=https%3A%2F%2Fwww.worldofwalt.com%2Fa-legacy-of-leaders-disney-ceos-through-the-years.html&amp;psig=AOvVaw1oumsHPGUPJcultrhBZGX_&amp;ust=1638085525970000&amp;source=images&amp;cd=vfe&amp;ved=0CAsQjRxqFwoTCIi2uPjdt_QCFQAAAAAdAAAAABAJ</a:t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Olya, G. (2020, September 29).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Disneyland employee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The Secret Life of a Disneyland Employee.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https://www.google.com/url?sa=i&amp;url=https%3A%2F%2Fwww.gobankingrates.com%2Fmoney%2Fjobs%2Fsecrets-of-disneyland-employees%2F&amp;psig=AOvVaw3SBk7vc2qVi3ytw_ePZYSQ&amp;ust=1638083130822000&amp;source=images&amp;cd=vfe&amp;ved=0CAsQjRxqFwoTCPDFlYLVt_QCFQAAAAAdAAAAABAD</a:t>
            </a:r>
            <a:endParaRPr sz="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Popick, J. (2015, November 6). </a:t>
            </a:r>
            <a:r>
              <a:rPr lang="en-CA" sz="85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Cross-Training</a:t>
            </a:r>
            <a:r>
              <a:rPr lang="en-CA" sz="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[Photo]. Team Building. </a:t>
            </a:r>
            <a:r>
              <a:rPr lang="en-CA" sz="85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https://www.google.com/url?sa=i&amp;url=https%3A%2F%2Fwww.inc.com%2Fjanine-popick%2F5-critical-reasons-to-cross-train-your-employees.html&amp;psig=AOvVaw07HimEGOimJTvKyVVdcqNS&amp;ust=1638086728616000&amp;source=images&amp;cd=vfe&amp;ved=0CAsQjRxqFwoTCKCv8cjit_QCFQAAAAAdAAAAABAD</a:t>
            </a:r>
            <a:endParaRPr sz="850"/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Rothbaum, N. (2017, October 5). Going 10 Rounds With Top Bartender Joaquín Simó. </a:t>
            </a: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Daily Beast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CA" sz="85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https://www.thedailybeast.com/going-10-rounds-with-top-bartender-joaquin-simo</a:t>
            </a:r>
            <a:endParaRPr sz="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Screwdriver (cocktail)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(2021, November 10). Wikipedia. https://en.wikipedia.org/wiki/Screwdriver_(cocktail)</a:t>
            </a:r>
            <a:endParaRPr sz="8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50" i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Call or to be Called, That is the Question</a:t>
            </a:r>
            <a:r>
              <a:rPr lang="en-CA" sz="8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(n.d.). Callcentrejob.ca. Retrieved November 30, 2021, from https://www.callcentrejob.ca/tools-and-resources/professional-development-and-training-in-a-call-center/</a:t>
            </a:r>
            <a:endParaRPr sz="8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Work Experience with Diversity and Team Performance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>
                <a:solidFill>
                  <a:srgbClr val="222222"/>
                </a:solidFill>
              </a:rPr>
              <a:t>Diversity is a double-edged sword:</a:t>
            </a:r>
            <a:endParaRPr b="1"/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74E13"/>
              </a:buClr>
              <a:buSzPts val="1800"/>
              <a:buChar char="●"/>
            </a:pPr>
            <a:r>
              <a:rPr lang="en-CA">
                <a:solidFill>
                  <a:srgbClr val="274E13"/>
                </a:solidFill>
              </a:rPr>
              <a:t>Having various perspectives increases a team’s ability to solve problems</a:t>
            </a:r>
            <a:endParaRPr sz="1800">
              <a:solidFill>
                <a:srgbClr val="274E13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274E13"/>
                </a:solidFill>
              </a:rPr>
              <a:t>POV: Call Centre employee engaging in empathy</a:t>
            </a:r>
            <a:endParaRPr>
              <a:solidFill>
                <a:srgbClr val="274E13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660000"/>
              </a:buClr>
              <a:buSzPts val="1800"/>
              <a:buChar char="●"/>
            </a:pPr>
            <a:r>
              <a:rPr lang="en-CA">
                <a:solidFill>
                  <a:srgbClr val="660000"/>
                </a:solidFill>
              </a:rPr>
              <a:t>Too many differing perspectives can create communication problems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400">
                <a:solidFill>
                  <a:srgbClr val="660000"/>
                </a:solidFill>
              </a:rPr>
              <a:t>POV: Bartender and Bar Runner working in sync</a:t>
            </a:r>
            <a:endParaRPr>
              <a:solidFill>
                <a:srgbClr val="66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Goodbye!</a:t>
            </a:r>
            <a:endParaRPr/>
          </a:p>
        </p:txBody>
      </p:sp>
      <p:pic>
        <p:nvPicPr>
          <p:cNvPr id="207" name="Google Shape;207;p33" title="Bob Iger goodbye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2969" y="1692725"/>
            <a:ext cx="1758050" cy="17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What does a call centre look like?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51550"/>
            <a:ext cx="4639676" cy="30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696" y="1266325"/>
            <a:ext cx="3939605" cy="330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9150" y="1220300"/>
            <a:ext cx="9382289" cy="33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Learning from empathetic communicators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Men engage in “Report Talk” 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Facts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Strictly problem solving</a:t>
            </a:r>
            <a:endParaRPr>
              <a:solidFill>
                <a:srgbClr val="22222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“Women have a higher of relationship building through ‘rapport talk’”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Building relationships</a:t>
            </a:r>
            <a:endParaRPr>
              <a:solidFill>
                <a:srgbClr val="222222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○"/>
            </a:pPr>
            <a:r>
              <a:rPr lang="en-CA">
                <a:solidFill>
                  <a:srgbClr val="222222"/>
                </a:solidFill>
              </a:rPr>
              <a:t>Empathizing with each other</a:t>
            </a:r>
            <a:endParaRPr>
              <a:solidFill>
                <a:srgbClr val="222222"/>
              </a:solidFill>
            </a:endParaRPr>
          </a:p>
          <a:p>
            <a:pPr marL="45720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222222"/>
                </a:solidFill>
              </a:rPr>
              <a:t>(Mcshane et al., 2021, p. 263)</a:t>
            </a:r>
            <a:endParaRPr>
              <a:solidFill>
                <a:srgbClr val="222222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-CA">
                <a:solidFill>
                  <a:srgbClr val="222222"/>
                </a:solidFill>
              </a:rPr>
              <a:t>In a call centre environment, empathy is the key to customer service</a:t>
            </a:r>
            <a:endParaRPr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But really, what is a screwdriver?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One word can have different meanings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Context matters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Having common perspectives is key to </a:t>
            </a:r>
            <a:br>
              <a:rPr lang="en-CA">
                <a:solidFill>
                  <a:srgbClr val="000000"/>
                </a:solidFill>
              </a:rPr>
            </a:br>
            <a:r>
              <a:rPr lang="en-CA">
                <a:solidFill>
                  <a:srgbClr val="000000"/>
                </a:solidFill>
              </a:rPr>
              <a:t>effective communication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It takes effort to understand each other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Diversity makes it harder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Different backgrounds means different interpretations of </a:t>
            </a:r>
            <a:br>
              <a:rPr lang="en-CA">
                <a:solidFill>
                  <a:srgbClr val="000000"/>
                </a:solidFill>
              </a:rPr>
            </a:br>
            <a:r>
              <a:rPr lang="en-CA">
                <a:solidFill>
                  <a:srgbClr val="000000"/>
                </a:solidFill>
              </a:rPr>
              <a:t>context clues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231" y="1241413"/>
            <a:ext cx="2419644" cy="33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500" y="0"/>
            <a:ext cx="7853751" cy="523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Diversity at a workplace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What does a diverse group of people bring to a workplace?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Variety of Perspectives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People from different cultures have different ways of thinking at a same problem. Embracing perspectives from various cultures, backgrounds, and ethnicities helps us see problems anew, and consider ideas that may go unnoticed.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Increased Creativity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A meta-analysis of 108 studies and more than 10,000 teams indicated that there are creativity gains produced by higher team diversity. Directly correlated with more perspectives on a problem.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00" y="1363375"/>
            <a:ext cx="8277825" cy="32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Diversity at a workplace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00"/>
                </a:solidFill>
              </a:rPr>
              <a:t>What does a diverse group of people bring to a workplace?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Higher employee engagement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There is direct link between organizations with diverse workforces and better engagement &amp; performance. Employers generate loyalty and benefit from increased engagement.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CA">
                <a:solidFill>
                  <a:srgbClr val="000000"/>
                </a:solidFill>
              </a:rPr>
              <a:t>Better reputation for organization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67% of job seekers said a diverse workforce is important when considering job offers.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Companies with diverse workplace has very less Employee turnover rate.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CA">
                <a:solidFill>
                  <a:srgbClr val="000000"/>
                </a:solidFill>
              </a:rPr>
              <a:t>Increased employee retention by optimization of employee experience.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How Disney Encourages Open Communication</a:t>
            </a: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311700" y="1360200"/>
            <a:ext cx="8520600" cy="3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Leaders listen to any feedback given by their employees, with the intention to take proper action</a:t>
            </a:r>
            <a:endParaRPr b="1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One specific example is Disney’s “leader walks”, where they work with their team members on a frontline shift, to better understand what the day to day operations look like</a:t>
            </a:r>
            <a:endParaRPr b="1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This is an opportunity for them to personally meet with employees individually in a real-life situation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How Collaborative Teamwork Skills are Nurtured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311700" y="14949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At Disney, collaboration skills within a team are often developed through constructive conflict </a:t>
            </a:r>
            <a:endParaRPr b="1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Leaders are always looking for ways to push their teams to use their collaboration skills</a:t>
            </a:r>
            <a:endParaRPr b="1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CA" b="1"/>
              <a:t>Constructive conflict is an effective way of strengthening their teamwork skills, and will help the organization to grow and move forwards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1469</Words>
  <Application>Microsoft Office PowerPoint</Application>
  <PresentationFormat>On-screen Show (16:9)</PresentationFormat>
  <Paragraphs>140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Open Sans</vt:lpstr>
      <vt:lpstr>PT Sans Narrow</vt:lpstr>
      <vt:lpstr>Cambria</vt:lpstr>
      <vt:lpstr>Arial</vt:lpstr>
      <vt:lpstr>Tropic</vt:lpstr>
      <vt:lpstr>The Walt Disney Company</vt:lpstr>
      <vt:lpstr>Work Experience with Diversity and Team Performance</vt:lpstr>
      <vt:lpstr>What does a call centre look like?</vt:lpstr>
      <vt:lpstr>Learning from empathetic communicators</vt:lpstr>
      <vt:lpstr>But really, what is a screwdriver?</vt:lpstr>
      <vt:lpstr>Diversity at a workplace</vt:lpstr>
      <vt:lpstr>Diversity at a workplace</vt:lpstr>
      <vt:lpstr>How Disney Encourages Open Communication</vt:lpstr>
      <vt:lpstr>How Collaborative Teamwork Skills are Nurtured</vt:lpstr>
      <vt:lpstr>PowerPoint Presentation</vt:lpstr>
      <vt:lpstr>Leadership and Employee Training Programs</vt:lpstr>
      <vt:lpstr>Professional Development Training Course</vt:lpstr>
      <vt:lpstr>Cross-Training</vt:lpstr>
      <vt:lpstr>Key advantages of Cross-training</vt:lpstr>
      <vt:lpstr>Disney Structure</vt:lpstr>
      <vt:lpstr>Bob Iger</vt:lpstr>
      <vt:lpstr>Leadership Qualities/Principles of Bob Iger</vt:lpstr>
      <vt:lpstr>References</vt:lpstr>
      <vt:lpstr>PowerPoint Presentation</vt:lpstr>
      <vt:lpstr>Goodbye!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Walt Disney Company</dc:title>
  <dc:creator>Uluc Birol</dc:creator>
  <cp:lastModifiedBy>Uluc Birol</cp:lastModifiedBy>
  <cp:revision>1</cp:revision>
  <dcterms:modified xsi:type="dcterms:W3CDTF">2021-11-30T17:40:08Z</dcterms:modified>
</cp:coreProperties>
</file>